
<file path=[Content_Types].xml><?xml version="1.0" encoding="utf-8"?>
<Types xmlns="http://schemas.openxmlformats.org/package/2006/content-types"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sldIdLst>
    <p:sldId id="282" r:id="rId5"/>
    <p:sldId id="284" r:id="rId6"/>
    <p:sldId id="290" r:id="rId7"/>
    <p:sldId id="286" r:id="rId8"/>
    <p:sldId id="287" r:id="rId9"/>
    <p:sldId id="288" r:id="rId10"/>
    <p:sldId id="285" r:id="rId11"/>
    <p:sldId id="28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81" d="100"/>
          <a:sy n="81" d="100"/>
        </p:scale>
        <p:origin x="91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6/11/2020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133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97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6/11/2020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680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6/11/2020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116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6/11/2020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386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6/11/2020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993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6/11/2020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17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6/11/2020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143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6/11/2020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817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6/11/2020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855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6/11/2020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146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9789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JPG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C5398-C628-478A-822A-BE6CBC515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9398" y="863695"/>
            <a:ext cx="3231070" cy="3779995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Slaughter Facility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31F9A5-E000-4986-8409-EC43634D5C89}"/>
              </a:ext>
            </a:extLst>
          </p:cNvPr>
          <p:cNvSpPr txBox="1"/>
          <p:nvPr/>
        </p:nvSpPr>
        <p:spPr>
          <a:xfrm>
            <a:off x="230818" y="1296140"/>
            <a:ext cx="85314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USDA vs. State Inspected</a:t>
            </a:r>
          </a:p>
          <a:p>
            <a:pPr marL="342900" indent="-342900">
              <a:buAutoNum type="arabicPeriod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Vacuum Seal vs. Shrink Wrap vs. Paper Wrap</a:t>
            </a:r>
          </a:p>
          <a:p>
            <a:pPr marL="342900" indent="-342900">
              <a:buAutoNum type="arabicPeriod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Cut Specifications &amp; Terminology</a:t>
            </a:r>
          </a:p>
          <a:p>
            <a:pPr marL="342900" indent="-342900">
              <a:buAutoNum type="arabicPeriod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Inventory &amp; Pick Up Packaging</a:t>
            </a:r>
          </a:p>
        </p:txBody>
      </p:sp>
    </p:spTree>
    <p:extLst>
      <p:ext uri="{BB962C8B-B14F-4D97-AF65-F5344CB8AC3E}">
        <p14:creationId xmlns:p14="http://schemas.microsoft.com/office/powerpoint/2010/main" val="674873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C5398-C628-478A-822A-BE6CBC515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9398" y="863695"/>
            <a:ext cx="3231070" cy="3779995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Know Your Cost of Goods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31F9A5-E000-4986-8409-EC43634D5C89}"/>
              </a:ext>
            </a:extLst>
          </p:cNvPr>
          <p:cNvSpPr txBox="1"/>
          <p:nvPr/>
        </p:nvSpPr>
        <p:spPr>
          <a:xfrm>
            <a:off x="230818" y="1296140"/>
            <a:ext cx="85314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 of Live Animal</a:t>
            </a:r>
          </a:p>
          <a:p>
            <a:pPr marL="342900" indent="-34290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Commodity Market Price</a:t>
            </a:r>
          </a:p>
          <a:p>
            <a:pPr marL="342900" indent="-34290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costs associated with Slaughter &amp; Packaging</a:t>
            </a:r>
          </a:p>
          <a:p>
            <a:pPr marL="342900" indent="-34290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Overhead Costs</a:t>
            </a:r>
          </a:p>
          <a:p>
            <a:pPr marL="800100" lvl="1" indent="-34290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Custom Labels</a:t>
            </a:r>
          </a:p>
          <a:p>
            <a:pPr marL="800100" lvl="1" indent="-34290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Insurance</a:t>
            </a:r>
          </a:p>
          <a:p>
            <a:pPr marL="800100" lvl="1" indent="-34290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Stall Fees, if applicable</a:t>
            </a:r>
          </a:p>
          <a:p>
            <a:pPr marL="800100" lvl="1" indent="-34290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Storage/Utilities</a:t>
            </a:r>
          </a:p>
          <a:p>
            <a:pPr marL="800100" lvl="1" indent="-34290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Mileage/Fuel/etc.</a:t>
            </a:r>
          </a:p>
        </p:txBody>
      </p:sp>
    </p:spTree>
    <p:extLst>
      <p:ext uri="{BB962C8B-B14F-4D97-AF65-F5344CB8AC3E}">
        <p14:creationId xmlns:p14="http://schemas.microsoft.com/office/powerpoint/2010/main" val="1920589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753AC6B-0F15-42E7-8281-93FBD9F4DD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4731579"/>
              </p:ext>
            </p:extLst>
          </p:nvPr>
        </p:nvGraphicFramePr>
        <p:xfrm>
          <a:off x="5481638" y="3241675"/>
          <a:ext cx="1227137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Worksheet" r:id="rId3" imgW="1226836" imgH="373464" progId="Excel.Sheet.12">
                  <p:embed/>
                </p:oleObj>
              </mc:Choice>
              <mc:Fallback>
                <p:oleObj name="Worksheet" r:id="rId3" imgW="1226836" imgH="37346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81638" y="3241675"/>
                        <a:ext cx="1227137" cy="373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A screenshot of text&#10;&#10;Description automatically generated">
            <a:extLst>
              <a:ext uri="{FF2B5EF4-FFF2-40B4-BE49-F238E27FC236}">
                <a16:creationId xmlns:a16="http://schemas.microsoft.com/office/drawing/2014/main" id="{4F482D97-D90D-43A7-A9BD-B929DD1C0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2177" y="701039"/>
            <a:ext cx="7975077" cy="612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63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C5398-C628-478A-822A-BE6CBC515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9398" y="863695"/>
            <a:ext cx="3231070" cy="3779995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Bulk Sales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vs.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By the Cut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31F9A5-E000-4986-8409-EC43634D5C89}"/>
              </a:ext>
            </a:extLst>
          </p:cNvPr>
          <p:cNvSpPr txBox="1"/>
          <p:nvPr/>
        </p:nvSpPr>
        <p:spPr>
          <a:xfrm>
            <a:off x="230818" y="1322773"/>
            <a:ext cx="85314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 your Cost of Goods</a:t>
            </a:r>
          </a:p>
          <a:p>
            <a:pPr marL="342900" indent="-342900">
              <a:buAutoNum type="arabicPeriod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Storage Capacity</a:t>
            </a:r>
          </a:p>
          <a:p>
            <a:pPr marL="342900" indent="-342900">
              <a:buAutoNum type="arabicPeriod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Ability to Accept Electronic Payments</a:t>
            </a:r>
          </a:p>
          <a:p>
            <a:pPr marL="342900" indent="-342900">
              <a:buAutoNum type="arabicPeriod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Sustainability</a:t>
            </a:r>
          </a:p>
        </p:txBody>
      </p:sp>
    </p:spTree>
    <p:extLst>
      <p:ext uri="{BB962C8B-B14F-4D97-AF65-F5344CB8AC3E}">
        <p14:creationId xmlns:p14="http://schemas.microsoft.com/office/powerpoint/2010/main" val="41269637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C5398-C628-478A-822A-BE6CBC515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9398" y="863695"/>
            <a:ext cx="3231070" cy="3779995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Farmers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Market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Do’s &amp; </a:t>
            </a:r>
            <a:r>
              <a:rPr lang="en-US" dirty="0" err="1">
                <a:solidFill>
                  <a:schemeClr val="tx1"/>
                </a:solidFill>
              </a:rPr>
              <a:t>Don’t’s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31F9A5-E000-4986-8409-EC43634D5C89}"/>
              </a:ext>
            </a:extLst>
          </p:cNvPr>
          <p:cNvSpPr txBox="1"/>
          <p:nvPr/>
        </p:nvSpPr>
        <p:spPr>
          <a:xfrm>
            <a:off x="230818" y="1322773"/>
            <a:ext cx="853144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Know your Products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Know your Customers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Easy to Read Signage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Elevator Speech</a:t>
            </a:r>
          </a:p>
          <a:p>
            <a:pPr marL="342900" indent="-342900">
              <a:buAutoNum type="arabicPeriod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Don’t</a:t>
            </a:r>
          </a:p>
          <a:p>
            <a:pPr marL="514350" indent="-51435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negative about anything</a:t>
            </a:r>
          </a:p>
          <a:p>
            <a:pPr marL="514350" indent="-51435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 Religion, Guns or Politics--EVER</a:t>
            </a:r>
          </a:p>
          <a:p>
            <a:pPr marL="514350" indent="-51435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it difficult to buy from you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73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814ECAE-F65F-4D51-98CB-6384D3A8AF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5067"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4" name="Picture 3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72353C3D-3868-4354-A30B-1532DD9349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231"/>
          <a:stretch/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9" name="Picture 8" descr="A picture containing person, man, table, standing&#10;&#10;Description automatically generated">
            <a:extLst>
              <a:ext uri="{FF2B5EF4-FFF2-40B4-BE49-F238E27FC236}">
                <a16:creationId xmlns:a16="http://schemas.microsoft.com/office/drawing/2014/main" id="{099D8BB1-BB11-45E4-910F-E673D8603B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04" r="40143" b="-1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79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C5398-C628-478A-822A-BE6CBC515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9398" y="863695"/>
            <a:ext cx="3231070" cy="3779995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Customer Service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31F9A5-E000-4986-8409-EC43634D5C89}"/>
              </a:ext>
            </a:extLst>
          </p:cNvPr>
          <p:cNvSpPr txBox="1"/>
          <p:nvPr/>
        </p:nvSpPr>
        <p:spPr>
          <a:xfrm>
            <a:off x="230818" y="1296140"/>
            <a:ext cx="85314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Approach the Problem</a:t>
            </a:r>
          </a:p>
          <a:p>
            <a:pPr marL="342900" indent="-34290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Responding to Social Media Issues</a:t>
            </a:r>
          </a:p>
          <a:p>
            <a:pPr marL="342900" indent="-34290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Dealing with Unrealistic Expectations</a:t>
            </a:r>
          </a:p>
          <a:p>
            <a:pPr marL="342900" indent="-34290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Being Proactive</a:t>
            </a:r>
          </a:p>
          <a:p>
            <a:pPr marL="800100" lvl="1" indent="-34290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Recipe Cards</a:t>
            </a:r>
          </a:p>
          <a:p>
            <a:pPr marL="800100" lvl="1" indent="-34290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Recipe Blog</a:t>
            </a:r>
          </a:p>
          <a:p>
            <a:pPr marL="800100" lvl="1" indent="-34290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Helping the customer choose the best cut</a:t>
            </a:r>
          </a:p>
        </p:txBody>
      </p:sp>
    </p:spTree>
    <p:extLst>
      <p:ext uri="{BB962C8B-B14F-4D97-AF65-F5344CB8AC3E}">
        <p14:creationId xmlns:p14="http://schemas.microsoft.com/office/powerpoint/2010/main" val="26647380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31F9A5-E000-4986-8409-EC43634D5C89}"/>
              </a:ext>
            </a:extLst>
          </p:cNvPr>
          <p:cNvSpPr txBox="1"/>
          <p:nvPr/>
        </p:nvSpPr>
        <p:spPr>
          <a:xfrm>
            <a:off x="230818" y="1322773"/>
            <a:ext cx="1166857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 Take A Ways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are Selling More than Meat…You are Selling American Agriculture &amp; Educating Eaters in the Process</a:t>
            </a:r>
          </a:p>
          <a:p>
            <a:pPr marL="514350" indent="-514350">
              <a:buAutoNum type="arabicPeriod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 Your Cost of Goods</a:t>
            </a:r>
          </a:p>
          <a:p>
            <a:pPr marL="514350" indent="-514350">
              <a:buAutoNum type="arabicPeriod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Time is Valuable—Make it Count!</a:t>
            </a:r>
          </a:p>
          <a:p>
            <a:pPr marL="514350" indent="-514350">
              <a:buAutoNum type="arabicPeriod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Not Let Your Business Consume You</a:t>
            </a:r>
          </a:p>
        </p:txBody>
      </p:sp>
    </p:spTree>
    <p:extLst>
      <p:ext uri="{BB962C8B-B14F-4D97-AF65-F5344CB8AC3E}">
        <p14:creationId xmlns:p14="http://schemas.microsoft.com/office/powerpoint/2010/main" val="3475472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DividendVTI">
  <a:themeElements>
    <a:clrScheme name="Aspect">
      <a:dk1>
        <a:sysClr val="windowText" lastClr="000000"/>
      </a:dk1>
      <a:lt1>
        <a:sysClr val="window" lastClr="FFFFFF"/>
      </a:lt1>
      <a:dk2>
        <a:srgbClr val="585753"/>
      </a:dk2>
      <a:lt2>
        <a:srgbClr val="EBDDC3"/>
      </a:lt2>
      <a:accent1>
        <a:srgbClr val="71B9E4"/>
      </a:accent1>
      <a:accent2>
        <a:srgbClr val="E25D3C"/>
      </a:accent2>
      <a:accent3>
        <a:srgbClr val="BDB59D"/>
      </a:accent3>
      <a:accent4>
        <a:srgbClr val="A5AB81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Override1.xml><?xml version="1.0" encoding="utf-8"?>
<a:themeOverride xmlns:a="http://schemas.openxmlformats.org/drawingml/2006/main">
  <a:clrScheme name="DividendVTI">
    <a:dk1>
      <a:sysClr val="windowText" lastClr="000000"/>
    </a:dk1>
    <a:lt1>
      <a:sysClr val="window" lastClr="FFFFFF"/>
    </a:lt1>
    <a:dk2>
      <a:srgbClr val="3D3D3D"/>
    </a:dk2>
    <a:lt2>
      <a:srgbClr val="EBEBEB"/>
    </a:lt2>
    <a:accent1>
      <a:srgbClr val="ED8428"/>
    </a:accent1>
    <a:accent2>
      <a:srgbClr val="E6C46D"/>
    </a:accent2>
    <a:accent3>
      <a:srgbClr val="537685"/>
    </a:accent3>
    <a:accent4>
      <a:srgbClr val="969FA7"/>
    </a:accent4>
    <a:accent5>
      <a:srgbClr val="A9C37C"/>
    </a:accent5>
    <a:accent6>
      <a:srgbClr val="5A8071"/>
    </a:accent6>
    <a:hlink>
      <a:srgbClr val="828282"/>
    </a:hlink>
    <a:folHlink>
      <a:srgbClr val="A5A5A5"/>
    </a:folHlink>
  </a:clrScheme>
</a:themeOverride>
</file>

<file path=ppt/theme/themeOverride2.xml><?xml version="1.0" encoding="utf-8"?>
<a:themeOverride xmlns:a="http://schemas.openxmlformats.org/drawingml/2006/main">
  <a:clrScheme name="DividendVTI">
    <a:dk1>
      <a:sysClr val="windowText" lastClr="000000"/>
    </a:dk1>
    <a:lt1>
      <a:sysClr val="window" lastClr="FFFFFF"/>
    </a:lt1>
    <a:dk2>
      <a:srgbClr val="3D3D3D"/>
    </a:dk2>
    <a:lt2>
      <a:srgbClr val="EBEBEB"/>
    </a:lt2>
    <a:accent1>
      <a:srgbClr val="ED8428"/>
    </a:accent1>
    <a:accent2>
      <a:srgbClr val="E6C46D"/>
    </a:accent2>
    <a:accent3>
      <a:srgbClr val="537685"/>
    </a:accent3>
    <a:accent4>
      <a:srgbClr val="969FA7"/>
    </a:accent4>
    <a:accent5>
      <a:srgbClr val="A9C37C"/>
    </a:accent5>
    <a:accent6>
      <a:srgbClr val="5A8071"/>
    </a:accent6>
    <a:hlink>
      <a:srgbClr val="828282"/>
    </a:hlink>
    <a:folHlink>
      <a:srgbClr val="A5A5A5"/>
    </a:folHlink>
  </a:clrScheme>
</a:themeOverride>
</file>

<file path=ppt/theme/themeOverride3.xml><?xml version="1.0" encoding="utf-8"?>
<a:themeOverride xmlns:a="http://schemas.openxmlformats.org/drawingml/2006/main">
  <a:clrScheme name="DividendVTI">
    <a:dk1>
      <a:sysClr val="windowText" lastClr="000000"/>
    </a:dk1>
    <a:lt1>
      <a:sysClr val="window" lastClr="FFFFFF"/>
    </a:lt1>
    <a:dk2>
      <a:srgbClr val="3D3D3D"/>
    </a:dk2>
    <a:lt2>
      <a:srgbClr val="EBEBEB"/>
    </a:lt2>
    <a:accent1>
      <a:srgbClr val="ED8428"/>
    </a:accent1>
    <a:accent2>
      <a:srgbClr val="E6C46D"/>
    </a:accent2>
    <a:accent3>
      <a:srgbClr val="537685"/>
    </a:accent3>
    <a:accent4>
      <a:srgbClr val="969FA7"/>
    </a:accent4>
    <a:accent5>
      <a:srgbClr val="A9C37C"/>
    </a:accent5>
    <a:accent6>
      <a:srgbClr val="5A8071"/>
    </a:accent6>
    <a:hlink>
      <a:srgbClr val="828282"/>
    </a:hlink>
    <a:folHlink>
      <a:srgbClr val="A5A5A5"/>
    </a:folHlink>
  </a:clrScheme>
</a:themeOverride>
</file>

<file path=ppt/theme/themeOverride4.xml><?xml version="1.0" encoding="utf-8"?>
<a:themeOverride xmlns:a="http://schemas.openxmlformats.org/drawingml/2006/main">
  <a:clrScheme name="DividendVTI">
    <a:dk1>
      <a:sysClr val="windowText" lastClr="000000"/>
    </a:dk1>
    <a:lt1>
      <a:sysClr val="window" lastClr="FFFFFF"/>
    </a:lt1>
    <a:dk2>
      <a:srgbClr val="3D3D3D"/>
    </a:dk2>
    <a:lt2>
      <a:srgbClr val="EBEBEB"/>
    </a:lt2>
    <a:accent1>
      <a:srgbClr val="ED8428"/>
    </a:accent1>
    <a:accent2>
      <a:srgbClr val="E6C46D"/>
    </a:accent2>
    <a:accent3>
      <a:srgbClr val="537685"/>
    </a:accent3>
    <a:accent4>
      <a:srgbClr val="969FA7"/>
    </a:accent4>
    <a:accent5>
      <a:srgbClr val="A9C37C"/>
    </a:accent5>
    <a:accent6>
      <a:srgbClr val="5A8071"/>
    </a:accent6>
    <a:hlink>
      <a:srgbClr val="828282"/>
    </a:hlink>
    <a:folHlink>
      <a:srgbClr val="A5A5A5"/>
    </a:folHlink>
  </a:clrScheme>
</a:themeOverride>
</file>

<file path=ppt/theme/themeOverride5.xml><?xml version="1.0" encoding="utf-8"?>
<a:themeOverride xmlns:a="http://schemas.openxmlformats.org/drawingml/2006/main">
  <a:clrScheme name="DividendVTI">
    <a:dk1>
      <a:sysClr val="windowText" lastClr="000000"/>
    </a:dk1>
    <a:lt1>
      <a:sysClr val="window" lastClr="FFFFFF"/>
    </a:lt1>
    <a:dk2>
      <a:srgbClr val="3D3D3D"/>
    </a:dk2>
    <a:lt2>
      <a:srgbClr val="EBEBEB"/>
    </a:lt2>
    <a:accent1>
      <a:srgbClr val="ED8428"/>
    </a:accent1>
    <a:accent2>
      <a:srgbClr val="E6C46D"/>
    </a:accent2>
    <a:accent3>
      <a:srgbClr val="537685"/>
    </a:accent3>
    <a:accent4>
      <a:srgbClr val="969FA7"/>
    </a:accent4>
    <a:accent5>
      <a:srgbClr val="A9C37C"/>
    </a:accent5>
    <a:accent6>
      <a:srgbClr val="5A8071"/>
    </a:accent6>
    <a:hlink>
      <a:srgbClr val="828282"/>
    </a:hlink>
    <a:folHlink>
      <a:srgbClr val="A5A5A5"/>
    </a:folHlink>
  </a:clrScheme>
</a:themeOverride>
</file>

<file path=ppt/theme/themeOverride6.xml><?xml version="1.0" encoding="utf-8"?>
<a:themeOverride xmlns:a="http://schemas.openxmlformats.org/drawingml/2006/main">
  <a:clrScheme name="DividendVTI">
    <a:dk1>
      <a:sysClr val="windowText" lastClr="000000"/>
    </a:dk1>
    <a:lt1>
      <a:sysClr val="window" lastClr="FFFFFF"/>
    </a:lt1>
    <a:dk2>
      <a:srgbClr val="3D3D3D"/>
    </a:dk2>
    <a:lt2>
      <a:srgbClr val="EBEBEB"/>
    </a:lt2>
    <a:accent1>
      <a:srgbClr val="ED8428"/>
    </a:accent1>
    <a:accent2>
      <a:srgbClr val="E6C46D"/>
    </a:accent2>
    <a:accent3>
      <a:srgbClr val="537685"/>
    </a:accent3>
    <a:accent4>
      <a:srgbClr val="969FA7"/>
    </a:accent4>
    <a:accent5>
      <a:srgbClr val="A9C37C"/>
    </a:accent5>
    <a:accent6>
      <a:srgbClr val="5A8071"/>
    </a:accent6>
    <a:hlink>
      <a:srgbClr val="828282"/>
    </a:hlink>
    <a:folHlink>
      <a:srgbClr val="A5A5A5"/>
    </a:folHlink>
  </a:clrScheme>
</a:themeOverride>
</file>

<file path=ppt/theme/themeOverride7.xml><?xml version="1.0" encoding="utf-8"?>
<a:themeOverride xmlns:a="http://schemas.openxmlformats.org/drawingml/2006/main">
  <a:clrScheme name="DividendVTI">
    <a:dk1>
      <a:sysClr val="windowText" lastClr="000000"/>
    </a:dk1>
    <a:lt1>
      <a:sysClr val="window" lastClr="FFFFFF"/>
    </a:lt1>
    <a:dk2>
      <a:srgbClr val="3D3D3D"/>
    </a:dk2>
    <a:lt2>
      <a:srgbClr val="EBEBEB"/>
    </a:lt2>
    <a:accent1>
      <a:srgbClr val="ED8428"/>
    </a:accent1>
    <a:accent2>
      <a:srgbClr val="E6C46D"/>
    </a:accent2>
    <a:accent3>
      <a:srgbClr val="537685"/>
    </a:accent3>
    <a:accent4>
      <a:srgbClr val="969FA7"/>
    </a:accent4>
    <a:accent5>
      <a:srgbClr val="A9C37C"/>
    </a:accent5>
    <a:accent6>
      <a:srgbClr val="5A8071"/>
    </a:accent6>
    <a:hlink>
      <a:srgbClr val="828282"/>
    </a:hlink>
    <a:folHlink>
      <a:srgbClr val="A5A5A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2455B2D-BAB7-438A-85DA-0266A24CB79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D8C6403A-684A-431F-8F36-A24C99E286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DF95FD5-1F25-4FA5-84C8-2AB1AFB896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209</Words>
  <Application>Microsoft Office PowerPoint</Application>
  <PresentationFormat>Widescreen</PresentationFormat>
  <Paragraphs>54</Paragraphs>
  <Slides>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Franklin Gothic Book</vt:lpstr>
      <vt:lpstr>Franklin Gothic Demi</vt:lpstr>
      <vt:lpstr>Gill Sans MT</vt:lpstr>
      <vt:lpstr>Times New Roman</vt:lpstr>
      <vt:lpstr>Wingdings 2</vt:lpstr>
      <vt:lpstr>DividendVTI</vt:lpstr>
      <vt:lpstr>Microsoft Excel Worksheet</vt:lpstr>
      <vt:lpstr>Slaughter Facility </vt:lpstr>
      <vt:lpstr>Know Your Cost of Goods</vt:lpstr>
      <vt:lpstr>PowerPoint Presentation</vt:lpstr>
      <vt:lpstr>Bulk Sales vs. By the Cut</vt:lpstr>
      <vt:lpstr>Farmers  Market Do’s &amp; Don’t’s</vt:lpstr>
      <vt:lpstr>PowerPoint Presentation</vt:lpstr>
      <vt:lpstr>Customer Service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2020-06-11T22:17:32Z</dcterms:created>
  <dcterms:modified xsi:type="dcterms:W3CDTF">2020-06-11T22:28:05Z</dcterms:modified>
</cp:coreProperties>
</file>